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256" r:id="rId2"/>
    <p:sldId id="309" r:id="rId3"/>
    <p:sldId id="310" r:id="rId4"/>
    <p:sldId id="257" r:id="rId5"/>
    <p:sldId id="283" r:id="rId6"/>
    <p:sldId id="284" r:id="rId7"/>
    <p:sldId id="285" r:id="rId8"/>
    <p:sldId id="286" r:id="rId9"/>
    <p:sldId id="262" r:id="rId10"/>
    <p:sldId id="287" r:id="rId11"/>
    <p:sldId id="288" r:id="rId12"/>
    <p:sldId id="289" r:id="rId13"/>
    <p:sldId id="290" r:id="rId14"/>
    <p:sldId id="282" r:id="rId15"/>
    <p:sldId id="279" r:id="rId16"/>
    <p:sldId id="293" r:id="rId17"/>
    <p:sldId id="294" r:id="rId18"/>
    <p:sldId id="295" r:id="rId19"/>
    <p:sldId id="296" r:id="rId20"/>
    <p:sldId id="274" r:id="rId21"/>
    <p:sldId id="291" r:id="rId22"/>
    <p:sldId id="265" r:id="rId23"/>
    <p:sldId id="277" r:id="rId24"/>
    <p:sldId id="297" r:id="rId25"/>
    <p:sldId id="292" r:id="rId26"/>
    <p:sldId id="278" r:id="rId27"/>
    <p:sldId id="269" r:id="rId28"/>
    <p:sldId id="298" r:id="rId29"/>
    <p:sldId id="301" r:id="rId30"/>
    <p:sldId id="302" r:id="rId31"/>
    <p:sldId id="303" r:id="rId32"/>
    <p:sldId id="304" r:id="rId33"/>
    <p:sldId id="305" r:id="rId34"/>
    <p:sldId id="306" r:id="rId35"/>
    <p:sldId id="312" r:id="rId36"/>
    <p:sldId id="313" r:id="rId37"/>
    <p:sldId id="311" r:id="rId38"/>
    <p:sldId id="314" r:id="rId39"/>
    <p:sldId id="280" r:id="rId40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9" autoAdjust="0"/>
    <p:restoredTop sz="89171" autoAdjust="0"/>
  </p:normalViewPr>
  <p:slideViewPr>
    <p:cSldViewPr>
      <p:cViewPr varScale="1">
        <p:scale>
          <a:sx n="102" d="100"/>
          <a:sy n="102" d="100"/>
        </p:scale>
        <p:origin x="1944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Distribution of Effort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Wyatt Ward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Hours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5-4B42-A3A1-8C10886BB0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Andrew Nyffeler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Hours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5-4B42-A3A1-8C10886BB0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Mitchell Lehman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Hours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35-4B42-A3A1-8C10886BB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7209024"/>
        <c:axId val="1216240160"/>
      </c:barChart>
      <c:catAx>
        <c:axId val="122720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240160"/>
        <c:crosses val="autoZero"/>
        <c:auto val="1"/>
        <c:lblAlgn val="ctr"/>
        <c:lblOffset val="100"/>
        <c:noMultiLvlLbl val="0"/>
      </c:catAx>
      <c:valAx>
        <c:axId val="1216240160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lt1">
                <a:lumMod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20902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386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Homemade graph, Wyatt Ward.</a:t>
            </a:r>
          </a:p>
          <a:p>
            <a:r>
              <a:rPr lang="en-US" dirty="0"/>
              <a:t>I think I need to re-label the axes?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15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2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04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36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4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69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Cascading failure</a:t>
            </a:r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6EF86-39E0-4C2A-88DB-82B6255A1D2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29C3E35-FBF3-4BC9-B7A5-7A0B00948FE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CE9519-5231-4AFC-B879-3D42E16626A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1162CA-A18A-4E92-A475-45F8C836119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5EF20-AEC8-49B7-B132-0CBFA5545F6F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0CA33-87C7-417A-ADAD-8E3B5E76465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are researching new ways to determine the most likely points of attack on a given grid.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648F3-02B3-4E61-98AF-7043F29AF174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We must 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72016"/>
            <a:ext cx="2667000" cy="2266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88212-EF16-469C-8B0A-DE5BD6A9DE4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85C20-A1FA-44FE-9A5B-67D914BC42CA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308459-445D-438A-BA63-0ABB11B31F7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5B27672-4091-452C-9C02-3F3928666642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Introduction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Our Team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Wyatt Ward, Project Leader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Andrew </a:t>
            </a:r>
            <a:r>
              <a:rPr lang="en-US" altLang="en-US" dirty="0" err="1"/>
              <a:t>Nyffeler</a:t>
            </a:r>
            <a:endParaRPr lang="en-US" altLang="en-US" dirty="0"/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Mitchell Lehman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6BC5B-B27E-4E44-832A-A59A89EB2C6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73473794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any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B66C0-423E-4944-ADC0-65707E84F09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57986-6B09-4C30-8B9E-80A19D0F174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dirty="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739775" lvl="1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The tradeoff: How can our system model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5D684-30F2-4C30-83F2-B76FEDE9A6BD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A8233-4FE1-476E-93F8-CC275EDF4AB4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</a:pPr>
            <a:r>
              <a:rPr lang="en-US" altLang="en-US" dirty="0"/>
              <a:t>Our idea: as parts fail, the remaining parts have to work harder.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9185D-A05D-42C7-AD6D-86468EB1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4039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5689F-BFA1-46D9-BB3B-14341273E3C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42103182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95570-C7F1-4BC5-896B-7CEF9681F400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31734-38CD-4933-990E-766B2BA22CC1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1139825" lvl="2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sz="1800" dirty="0"/>
              <a:t>(Often linked to capacity)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C922C-B4A8-44F2-BC13-AFD89765376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2C5C2C1-761B-449E-A601-DEE345A2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25AD13-6D34-4597-B898-66281467CD0D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4949A5-A645-4DA5-A1DE-92A1B67666C8}"/>
              </a:ext>
            </a:extLst>
          </p:cNvPr>
          <p:cNvSpPr txBox="1"/>
          <p:nvPr/>
        </p:nvSpPr>
        <p:spPr>
          <a:xfrm>
            <a:off x="114921" y="55626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F29F0-6B44-4FAE-BDDE-E2D9317243B3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668873-8D00-4DB0-95C4-F6C7738FAEBB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60" name="Text Box 18">
            <a:extLst>
              <a:ext uri="{FF2B5EF4-FFF2-40B4-BE49-F238E27FC236}">
                <a16:creationId xmlns:a16="http://schemas.microsoft.com/office/drawing/2014/main" id="{22A9EEF5-7C80-42C8-92AC-E38E32D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8ED6E72E-54A1-4B35-814F-35F9ECF6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DFDE11-DA92-42C7-AC54-BD812D433FDD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608802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B54DD4C3-B79C-489B-B2CF-CCD4F57C0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2E910768-6DAB-425A-AE51-DF4CAC5A2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7213" y="5562352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D3C159-DD11-47AA-ACDD-29C4889F51B9}"/>
              </a:ext>
            </a:extLst>
          </p:cNvPr>
          <p:cNvSpPr/>
          <p:nvPr/>
        </p:nvSpPr>
        <p:spPr bwMode="auto">
          <a:xfrm>
            <a:off x="3505200" y="2353075"/>
            <a:ext cx="2384275" cy="2384275"/>
          </a:xfrm>
          <a:prstGeom prst="ellipse">
            <a:avLst/>
          </a:prstGeom>
          <a:noFill/>
          <a:ln w="508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7FC28FF6-478D-48CE-B42C-6CCC948E5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/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/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/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/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D7E97DD4-82A8-44E9-BE15-E3E3C2E3297E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4176550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7" grpId="0"/>
      <p:bldP spid="55" grpId="0"/>
      <p:bldP spid="56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AA03-1416-454C-B1C7-42A283CB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32CF-9DFD-4BF2-A5EA-9F959EB97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 eaLnBrk="1" hangingPunct="1"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Find what vulnerabilities exist within smart grid systems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Primary stakeholders: The Purdue Fort Wayne 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112679650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5/5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3/2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13F04E-90B9-46FA-86F2-01270C839EA6}"/>
              </a:ext>
            </a:extLst>
          </p:cNvPr>
          <p:cNvSpPr/>
          <p:nvPr/>
        </p:nvSpPr>
        <p:spPr bwMode="auto">
          <a:xfrm>
            <a:off x="4065635" y="5107591"/>
            <a:ext cx="1994917" cy="1284468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52C26EB2-7A0A-4B28-B186-AE76A41F9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5" y="3032308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C80FCC73-2DD5-4A72-B39D-4A91AF97F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0EBC562F-5B3F-4296-850F-2AC36204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78EF9F7-FD09-40C9-9061-233118FDC630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861504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7" name="Picture 46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4D6EBAC8-C566-4329-AE20-8F14F0257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3" name="Text Box 18">
            <a:extLst>
              <a:ext uri="{FF2B5EF4-FFF2-40B4-BE49-F238E27FC236}">
                <a16:creationId xmlns:a16="http://schemas.microsoft.com/office/drawing/2014/main" id="{6414346A-6499-478D-91CC-483D580C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7" name="Text Box 17">
            <a:extLst>
              <a:ext uri="{FF2B5EF4-FFF2-40B4-BE49-F238E27FC236}">
                <a16:creationId xmlns:a16="http://schemas.microsoft.com/office/drawing/2014/main" id="{CD31886C-C663-4F99-99BA-E1EC2D1C5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12314E-5B96-4349-A31C-5656112E349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1169113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53" name="Picture 52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CED8E0FC-5826-4BDF-A492-B97F739E8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FB302640-C774-4390-B1D8-A6FE210E2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60C23FC2-C219-4BCF-93BB-75AECBF0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392112-8D73-4B8A-9478-221308063393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866258751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5" name="Picture 44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D658F88B-3804-4422-9435-89E3B70EF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7BAE5F1C-6513-4769-A6EB-F7AD26D8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33D2F316-E289-49C7-A8F5-9A5ECC3F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8DB92-6748-49BB-99A1-46799C272AF6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5740508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654B-A5A1-4292-BE91-3FAC98C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B374-FEC1-48A3-B01E-1175B3AE9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Automate it!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Add more factors to make a more detailed model (capacitance, inductance)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37191-BCBF-43FD-863D-44123E1AA5D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30455653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Hours Worked: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Our group managed to put in nearly 350 hours over the course of both semesters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46CD992-BC29-48A8-84BD-350A0C7FE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125931"/>
              </p:ext>
            </p:extLst>
          </p:nvPr>
        </p:nvGraphicFramePr>
        <p:xfrm>
          <a:off x="2095500" y="3410932"/>
          <a:ext cx="49530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051975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Outcomes: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Got more experience working together as a group towards a common goal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Gained insight into the world of computer science academia while doing research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Learned how to work with more freedom and more broad guidance</a:t>
            </a:r>
          </a:p>
        </p:txBody>
      </p:sp>
    </p:spTree>
    <p:extLst>
      <p:ext uri="{BB962C8B-B14F-4D97-AF65-F5344CB8AC3E}">
        <p14:creationId xmlns:p14="http://schemas.microsoft.com/office/powerpoint/2010/main" val="1153151507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Difficulties Faced: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Staying on track, especially in the beginning when our plan was not as well thought out as it was later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Meeting regularly and routine communication became much more difficult when we could no longer meet physically</a:t>
            </a:r>
          </a:p>
        </p:txBody>
      </p:sp>
    </p:spTree>
    <p:extLst>
      <p:ext uri="{BB962C8B-B14F-4D97-AF65-F5344CB8AC3E}">
        <p14:creationId xmlns:p14="http://schemas.microsoft.com/office/powerpoint/2010/main" val="2034812651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B45-9367-4514-A6BE-1E954E0E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560D-CA6E-43D0-88E8-89AF23AC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we have done differently?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Spend more time doing work individually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Allocate the project more efficiently between </a:t>
            </a:r>
            <a:r>
              <a:rPr lang="en-US"/>
              <a:t>group members</a:t>
            </a:r>
            <a:endParaRPr lang="en-US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Choose a project with more concrete goals from the beginning</a:t>
            </a:r>
          </a:p>
        </p:txBody>
      </p:sp>
    </p:spTree>
    <p:extLst>
      <p:ext uri="{BB962C8B-B14F-4D97-AF65-F5344CB8AC3E}">
        <p14:creationId xmlns:p14="http://schemas.microsoft.com/office/powerpoint/2010/main" val="3221257486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6BC5B-B27E-4E44-832A-A59A89EB2C6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A77439-0119-42AE-8379-DA725C6915DA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F798A5-B9E4-4B49-AD9C-FAC8469B8579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588FD1-B928-49F1-BEAA-288755475DB5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C54295-9C26-4F14-9320-BFD445975ACC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B453-4AD0-40A6-8CA8-61B73CB24E2E}"/>
              </a:ext>
            </a:extLst>
          </p:cNvPr>
          <p:cNvSpPr txBox="1"/>
          <p:nvPr/>
        </p:nvSpPr>
        <p:spPr>
          <a:xfrm>
            <a:off x="8833757" y="6579122"/>
            <a:ext cx="30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1532</Words>
  <Application>Microsoft Office PowerPoint</Application>
  <PresentationFormat>On-screen Show (4:3)</PresentationFormat>
  <Paragraphs>381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Times New Roman</vt:lpstr>
      <vt:lpstr>Office Theme</vt:lpstr>
      <vt:lpstr>Smart Grid Vulnerability Analysis Methods</vt:lpstr>
      <vt:lpstr>Introduction</vt:lpstr>
      <vt:lpstr>Goals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Question</vt:lpstr>
      <vt:lpstr>Research Problem</vt:lpstr>
      <vt:lpstr>What Can We Do?</vt:lpstr>
      <vt:lpstr>Thinking Like an Attacker</vt:lpstr>
      <vt:lpstr>Priorities</vt:lpstr>
      <vt:lpstr>Priorities</vt:lpstr>
      <vt:lpstr>Thinking Like an Attacker</vt:lpstr>
      <vt:lpstr>Factors</vt:lpstr>
      <vt:lpstr>System Model: What’s Important?</vt:lpstr>
      <vt:lpstr>Capacity</vt:lpstr>
      <vt:lpstr>Capacity</vt:lpstr>
      <vt:lpstr>Weight</vt:lpstr>
      <vt:lpstr>Cost</vt:lpstr>
      <vt:lpstr>System Model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Future Possibilities</vt:lpstr>
      <vt:lpstr>Looking Back</vt:lpstr>
      <vt:lpstr>Looking Back</vt:lpstr>
      <vt:lpstr>Looking Back</vt:lpstr>
      <vt:lpstr>Looking Back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Mitchell Lehman</cp:lastModifiedBy>
  <cp:revision>189</cp:revision>
  <cp:lastPrinted>1601-01-01T00:00:00Z</cp:lastPrinted>
  <dcterms:created xsi:type="dcterms:W3CDTF">2020-02-11T17:09:54Z</dcterms:created>
  <dcterms:modified xsi:type="dcterms:W3CDTF">2020-05-02T03:53:12Z</dcterms:modified>
</cp:coreProperties>
</file>